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Roboto"/>
      <p:regular r:id="rId31"/>
      <p:bold r:id="rId32"/>
      <p:italic r:id="rId33"/>
      <p:boldItalic r:id="rId34"/>
    </p:embeddedFont>
    <p:embeddedFont>
      <p:font typeface="Merriweather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italic.fntdata"/><Relationship Id="rId10" Type="http://schemas.openxmlformats.org/officeDocument/2006/relationships/slide" Target="slides/slide5.xml"/><Relationship Id="rId32" Type="http://schemas.openxmlformats.org/officeDocument/2006/relationships/font" Target="fonts/Roboto-bold.fntdata"/><Relationship Id="rId13" Type="http://schemas.openxmlformats.org/officeDocument/2006/relationships/slide" Target="slides/slide8.xml"/><Relationship Id="rId35" Type="http://schemas.openxmlformats.org/officeDocument/2006/relationships/font" Target="fonts/Merriweather-regular.fntdata"/><Relationship Id="rId12" Type="http://schemas.openxmlformats.org/officeDocument/2006/relationships/slide" Target="slides/slide7.xml"/><Relationship Id="rId34" Type="http://schemas.openxmlformats.org/officeDocument/2006/relationships/font" Target="fonts/Roboto-boldItalic.fntdata"/><Relationship Id="rId15" Type="http://schemas.openxmlformats.org/officeDocument/2006/relationships/slide" Target="slides/slide10.xml"/><Relationship Id="rId37" Type="http://schemas.openxmlformats.org/officeDocument/2006/relationships/font" Target="fonts/Merriweather-italic.fntdata"/><Relationship Id="rId14" Type="http://schemas.openxmlformats.org/officeDocument/2006/relationships/slide" Target="slides/slide9.xml"/><Relationship Id="rId36" Type="http://schemas.openxmlformats.org/officeDocument/2006/relationships/font" Target="fonts/Merriweather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Merriweather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52936ccf43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52936ccf4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7e194ce2d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7e194ce2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7f0304798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7f030479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7f1165091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7f1165091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7f1165091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7f1165091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7f1165091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7f1165091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7f1165091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7f1165091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7f1165091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7f1165091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b7d9ce9f9a_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b7d9ce9f9a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c7b51e8fa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c7b51e8fa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521b3d43b4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521b3d43b4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c7b51e8fa0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c7b51e8fa0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c7b51e8fa0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c7b51e8fa0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c94c908cd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c94c908cd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c94c908cd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c94c908cd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ad84a07273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ad84a07273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lang="en"/>
              <a:t>February</a:t>
            </a:r>
            <a:r>
              <a:rPr lang="en"/>
              <a:t> meeting password is: QUADRANTS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83755716f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83755716f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521b3d43b4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521b3d43b4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ad84a07273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ad84a07273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ff9c42a6d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ff9c42a6d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521b3d43b4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521b3d43b4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52936ccf4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52936ccf4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52936ccf43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52936ccf4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80667ed48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80667ed4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ideali.st/qXWh8n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huntsvilleal.gov/environment/animal-services/volunteer-and-community-support/volunteer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mymannahouse.com/get-involved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free2teach.org/impact/volunteer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downtownrescuemission.org/thrift-stores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merrimackhall.com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lilyba@madisoncity.k12.al.us" TargetMode="External"/><Relationship Id="rId4" Type="http://schemas.openxmlformats.org/officeDocument/2006/relationships/hyperlink" Target="mailto:krishnamcm@madisoncity.k12.al.us" TargetMode="External"/><Relationship Id="rId5" Type="http://schemas.openxmlformats.org/officeDocument/2006/relationships/hyperlink" Target="mailto:jlthomas@madisoncity.k12.al.us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tabythajh@madisoncity.k12.al.us" TargetMode="External"/><Relationship Id="rId4" Type="http://schemas.openxmlformats.org/officeDocument/2006/relationships/hyperlink" Target="mailto:prakyav@madisoncity.k12.al.us" TargetMode="External"/><Relationship Id="rId5" Type="http://schemas.openxmlformats.org/officeDocument/2006/relationships/hyperlink" Target="mailto:claraem@madisoncity.k12.al.us" TargetMode="External"/><Relationship Id="rId6" Type="http://schemas.openxmlformats.org/officeDocument/2006/relationships/hyperlink" Target="mailto:aneeshcm@madisoncity.k12.al.us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National Honor Society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</a:rPr>
              <a:t>February</a:t>
            </a:r>
            <a:r>
              <a:rPr lang="en" sz="1700">
                <a:solidFill>
                  <a:schemeClr val="accent1"/>
                </a:solidFill>
              </a:rPr>
              <a:t> 2026 - 6th</a:t>
            </a:r>
            <a:r>
              <a:rPr lang="en" sz="1700">
                <a:solidFill>
                  <a:schemeClr val="accent1"/>
                </a:solidFill>
              </a:rPr>
              <a:t> Meeting</a:t>
            </a:r>
            <a:endParaRPr sz="1700">
              <a:solidFill>
                <a:schemeClr val="accent1"/>
              </a:solidFill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7794" y="262950"/>
            <a:ext cx="2344380" cy="2353901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/>
        </p:nvSpPr>
        <p:spPr>
          <a:xfrm>
            <a:off x="414625" y="324975"/>
            <a:ext cx="89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4028" y="0"/>
            <a:ext cx="397453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2"/>
          <p:cNvSpPr txBox="1"/>
          <p:nvPr>
            <p:ph type="title"/>
          </p:nvPr>
        </p:nvSpPr>
        <p:spPr>
          <a:xfrm>
            <a:off x="311725" y="500925"/>
            <a:ext cx="32379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Service Form: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66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66"/>
              <a:t>Linked on the JC website → Clubs and Organizations → NHS</a:t>
            </a:r>
            <a:endParaRPr sz="2466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11700" y="364325"/>
            <a:ext cx="8520600" cy="5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Volunteer in the Garden- Huntsville Botanical Garden</a:t>
            </a:r>
            <a:endParaRPr/>
          </a:p>
        </p:txBody>
      </p:sp>
      <p:sp>
        <p:nvSpPr>
          <p:cNvPr id="127" name="Google Shape;127;p23"/>
          <p:cNvSpPr txBox="1"/>
          <p:nvPr>
            <p:ph idx="2" type="body"/>
          </p:nvPr>
        </p:nvSpPr>
        <p:spPr>
          <a:xfrm>
            <a:off x="116250" y="1458700"/>
            <a:ext cx="8911500" cy="352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Weekdays (daytime, evenings), Weekends (daytime, evenings)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Volunteer opportunities vary in length of time based on the availability of the individual as well as the task or event chosen.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Community Development, Environment &amp; Sustainability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Participation Requirements: Attend Orientation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Age Requirement: 16+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Volunteer Application Link:</a:t>
            </a:r>
            <a:endParaRPr sz="1800"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https://ideali.st/qXWh8n</a:t>
            </a:r>
            <a:endParaRPr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311700" y="379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Huntsville Animal Services</a:t>
            </a:r>
            <a:endParaRPr sz="2400"/>
          </a:p>
        </p:txBody>
      </p:sp>
      <p:sp>
        <p:nvSpPr>
          <p:cNvPr id="133" name="Google Shape;133;p24"/>
          <p:cNvSpPr txBox="1"/>
          <p:nvPr>
            <p:ph idx="1" type="body"/>
          </p:nvPr>
        </p:nvSpPr>
        <p:spPr>
          <a:xfrm>
            <a:off x="311700" y="1505700"/>
            <a:ext cx="8520600" cy="33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Volunteers needed any time the shelter is open </a:t>
            </a:r>
            <a:endParaRPr sz="1800">
              <a:solidFill>
                <a:schemeClr val="accent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➢"/>
            </a:pPr>
            <a:r>
              <a:rPr lang="en" sz="1800">
                <a:solidFill>
                  <a:schemeClr val="accent1"/>
                </a:solidFill>
              </a:rPr>
              <a:t>Monday-Friday (9am - 5pm),  </a:t>
            </a:r>
            <a:r>
              <a:rPr lang="en" sz="1800">
                <a:solidFill>
                  <a:schemeClr val="accent1"/>
                </a:solidFill>
              </a:rPr>
              <a:t>Saturday (9am - 3pm)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Volunteers can choose to help with activities with or without direct contact with animals.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Volunteers must be at least 16 years of age, and those under 18 need a consent form from a guardian.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Application Link:</a:t>
            </a:r>
            <a:endParaRPr sz="18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	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www.huntsvilleal.gov/</a:t>
            </a:r>
            <a:endParaRPr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311700" y="379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Manna House Food Distribution Center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39" name="Google Shape;139;p25"/>
          <p:cNvSpPr txBox="1"/>
          <p:nvPr>
            <p:ph idx="1" type="body"/>
          </p:nvPr>
        </p:nvSpPr>
        <p:spPr>
          <a:xfrm>
            <a:off x="311700" y="1505700"/>
            <a:ext cx="8520600" cy="33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Assist with food preparation and distribution, clothing distribution, etc. for the less fortunate on Mondays, Wednesdays, and Thursdays from 1:00pm-6:30pm.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Help set up and serve at outdoor church events for the less fortunate on Saturdays from 11:00am-1:00pm.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Always in need of toilet paper and grocery bag donations. 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More information can be found at: </a:t>
            </a:r>
            <a:r>
              <a:rPr lang="en" sz="17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https://mymannahouse.com/get-involved/</a:t>
            </a:r>
            <a:endParaRPr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type="title"/>
          </p:nvPr>
        </p:nvSpPr>
        <p:spPr>
          <a:xfrm>
            <a:off x="311700" y="379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Free 2 Teach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45" name="Google Shape;145;p26"/>
          <p:cNvSpPr txBox="1"/>
          <p:nvPr>
            <p:ph idx="1" type="body"/>
          </p:nvPr>
        </p:nvSpPr>
        <p:spPr>
          <a:xfrm>
            <a:off x="311700" y="1505700"/>
            <a:ext cx="8520600" cy="33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Job #1: “Assist with Teacher Shopping” - help teachers with their shopping, check them in and out, restock school supplies and other goods for teachers.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Tuesdays &amp; Thursdays 3:00pm-6:00pm 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1st Saturday of every month during the school year 9:00am-12:00pm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You MUST register as a volunteer with Free2Teach and register for a shift via the Free2Teach website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Sign Up Link + More Information: </a:t>
            </a:r>
            <a:r>
              <a:rPr lang="en" sz="17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https://free2teach.org/impact/volunteer/</a:t>
            </a:r>
            <a:r>
              <a:rPr lang="en" sz="1700">
                <a:solidFill>
                  <a:schemeClr val="accent1"/>
                </a:solidFill>
              </a:rPr>
              <a:t> </a:t>
            </a:r>
            <a:endParaRPr sz="1700">
              <a:solidFill>
                <a:schemeClr val="accent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title"/>
          </p:nvPr>
        </p:nvSpPr>
        <p:spPr>
          <a:xfrm>
            <a:off x="311700" y="379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Downtown Rescue Mission Thrift Store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51" name="Google Shape;151;p27"/>
          <p:cNvSpPr txBox="1"/>
          <p:nvPr>
            <p:ph idx="1" type="body"/>
          </p:nvPr>
        </p:nvSpPr>
        <p:spPr>
          <a:xfrm>
            <a:off x="311700" y="1505700"/>
            <a:ext cx="8520600" cy="33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Come </a:t>
            </a:r>
            <a:r>
              <a:rPr lang="en" sz="1700">
                <a:solidFill>
                  <a:schemeClr val="accent1"/>
                </a:solidFill>
              </a:rPr>
              <a:t>ANYTIME</a:t>
            </a:r>
            <a:r>
              <a:rPr lang="en" sz="1700">
                <a:solidFill>
                  <a:schemeClr val="accent1"/>
                </a:solidFill>
              </a:rPr>
              <a:t> between 9am - 7pm to volunteer your time organizing and reshelving clothing, tidying up, and helping the community. 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Volunteers are in greater need on Specialty days (Half-price, Super Saturdays, etc.) 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Upon arrival, ask a cashier for the Volunteer book and sign in. 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https://www.downtownrescuemission.org/thrift-stores</a:t>
            </a:r>
            <a:endParaRPr sz="17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>
            <p:ph type="title"/>
          </p:nvPr>
        </p:nvSpPr>
        <p:spPr>
          <a:xfrm>
            <a:off x="311700" y="379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ShowerUp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57" name="Google Shape;157;p28"/>
          <p:cNvSpPr txBox="1"/>
          <p:nvPr>
            <p:ph idx="1" type="body"/>
          </p:nvPr>
        </p:nvSpPr>
        <p:spPr>
          <a:xfrm>
            <a:off x="311700" y="1505700"/>
            <a:ext cx="8520600" cy="33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Help those experiencing homelessness by providing showers, hygiene resources and personal care.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Volunteers can do a variety of things such as: handing out hygiene kits, cleaning showers, assigning people showers, and washing towels.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Location: Rose of Sharon Soup Kitchen - 723 Arcadia Cir NW Huntsville AL 35801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You must sign up to be a volunteer through their website before signing up for events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Check their </a:t>
            </a:r>
            <a:r>
              <a:rPr lang="en" sz="1700">
                <a:solidFill>
                  <a:schemeClr val="accent1"/>
                </a:solidFill>
              </a:rPr>
              <a:t>website for when volunteering hours are available. </a:t>
            </a:r>
            <a:endParaRPr sz="17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>
            <p:ph type="title"/>
          </p:nvPr>
        </p:nvSpPr>
        <p:spPr>
          <a:xfrm>
            <a:off x="311700" y="379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Merrimack Hall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63" name="Google Shape;163;p29"/>
          <p:cNvSpPr txBox="1"/>
          <p:nvPr>
            <p:ph idx="1" type="body"/>
          </p:nvPr>
        </p:nvSpPr>
        <p:spPr>
          <a:xfrm>
            <a:off x="311700" y="1505700"/>
            <a:ext cx="8520600" cy="33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Volunteers assist with art classes of all sorts catered towards special needs youth within the Huntsville area. 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Classes to help with include: pottery, dance, fitness, music, games, acting, yoga, art, and more. 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Location: Merrimack: 262 Miller Lane Owens Crossroads AL 35763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Check out their website for more information on how to sign up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Link: </a:t>
            </a:r>
            <a:r>
              <a:rPr lang="en" sz="1700" u="sng">
                <a:solidFill>
                  <a:schemeClr val="hlink"/>
                </a:solidFill>
                <a:hlinkClick r:id="rId3"/>
              </a:rPr>
              <a:t>https://merrimackhall.com/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GHHS Dog Ball </a:t>
            </a:r>
            <a:endParaRPr/>
          </a:p>
        </p:txBody>
      </p:sp>
      <p:sp>
        <p:nvSpPr>
          <p:cNvPr id="169" name="Google Shape;169;p30"/>
          <p:cNvSpPr txBox="1"/>
          <p:nvPr>
            <p:ph idx="1" type="body"/>
          </p:nvPr>
        </p:nvSpPr>
        <p:spPr>
          <a:xfrm>
            <a:off x="311700" y="1505700"/>
            <a:ext cx="80505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Help out with the GHHS Dog Ball by assisting with </a:t>
            </a:r>
            <a:endParaRPr sz="1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Workshop: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Management</a:t>
            </a:r>
            <a:endParaRPr/>
          </a:p>
        </p:txBody>
      </p:sp>
      <p:pic>
        <p:nvPicPr>
          <p:cNvPr id="175" name="Google Shape;175;p31"/>
          <p:cNvPicPr preferRelativeResize="0"/>
          <p:nvPr/>
        </p:nvPicPr>
        <p:blipFill rotWithShape="1">
          <a:blip r:embed="rId3">
            <a:alphaModFix/>
          </a:blip>
          <a:srcRect b="-2289" l="0" r="0" t="2290"/>
          <a:stretch/>
        </p:blipFill>
        <p:spPr>
          <a:xfrm>
            <a:off x="4474000" y="1421700"/>
            <a:ext cx="4536003" cy="2410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Leadership Contact</a:t>
            </a:r>
            <a:endParaRPr/>
          </a:p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239426" y="1505700"/>
            <a:ext cx="89466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	</a:t>
            </a:r>
            <a:r>
              <a:rPr b="1" lang="en" sz="2000">
                <a:solidFill>
                  <a:schemeClr val="accent1"/>
                </a:solidFill>
              </a:rPr>
              <a:t>President:</a:t>
            </a:r>
            <a:r>
              <a:rPr lang="en" sz="2000">
                <a:solidFill>
                  <a:schemeClr val="accent1"/>
                </a:solidFill>
              </a:rPr>
              <a:t> Lily Arnold - </a:t>
            </a:r>
            <a:r>
              <a:rPr lang="en" sz="20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lilyba@madisoncity.k12.al.us</a:t>
            </a:r>
            <a:r>
              <a:rPr lang="en" sz="2000">
                <a:solidFill>
                  <a:schemeClr val="accent1"/>
                </a:solidFill>
              </a:rPr>
              <a:t> </a:t>
            </a:r>
            <a:endParaRPr sz="2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	</a:t>
            </a:r>
            <a:r>
              <a:rPr b="1" lang="en" sz="2000">
                <a:solidFill>
                  <a:schemeClr val="accent1"/>
                </a:solidFill>
              </a:rPr>
              <a:t>Vice President:</a:t>
            </a:r>
            <a:r>
              <a:rPr lang="en" sz="2000">
                <a:solidFill>
                  <a:schemeClr val="accent1"/>
                </a:solidFill>
              </a:rPr>
              <a:t> Krishnam Maisuria - </a:t>
            </a:r>
            <a:r>
              <a:rPr lang="en" sz="2000" u="sng">
                <a:solidFill>
                  <a:schemeClr val="hlink"/>
                </a:solidFill>
                <a:hlinkClick r:id="rId4"/>
              </a:rPr>
              <a:t>krishnamcm@madisoncity.k12.al.us</a:t>
            </a:r>
            <a:r>
              <a:rPr lang="en" sz="2000">
                <a:solidFill>
                  <a:schemeClr val="accent1"/>
                </a:solidFill>
              </a:rPr>
              <a:t> </a:t>
            </a:r>
            <a:endParaRPr sz="2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	</a:t>
            </a:r>
            <a:r>
              <a:rPr b="1" lang="en" sz="2000">
                <a:solidFill>
                  <a:schemeClr val="accent1"/>
                </a:solidFill>
              </a:rPr>
              <a:t>Sponsor:</a:t>
            </a:r>
            <a:r>
              <a:rPr lang="en" sz="2000">
                <a:solidFill>
                  <a:schemeClr val="accent1"/>
                </a:solidFill>
              </a:rPr>
              <a:t> Mr. Thomas - </a:t>
            </a:r>
            <a:r>
              <a:rPr lang="en" sz="2000" u="sng">
                <a:solidFill>
                  <a:schemeClr val="hlink"/>
                </a:solidFill>
                <a:hlinkClick r:id="rId5"/>
              </a:rPr>
              <a:t>jlthomas@madisoncity.k12.al.us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Management</a:t>
            </a:r>
            <a:endParaRPr/>
          </a:p>
        </p:txBody>
      </p:sp>
      <p:sp>
        <p:nvSpPr>
          <p:cNvPr id="181" name="Google Shape;181;p32"/>
          <p:cNvSpPr txBox="1"/>
          <p:nvPr>
            <p:ph idx="1" type="body"/>
          </p:nvPr>
        </p:nvSpPr>
        <p:spPr>
          <a:xfrm>
            <a:off x="311700" y="1505700"/>
            <a:ext cx="46632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-3619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3000"/>
              <a:t>Why practice time management?</a:t>
            </a:r>
            <a:endParaRPr sz="3000"/>
          </a:p>
          <a:p>
            <a:pPr indent="-3619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3000"/>
              <a:t>Balancing Academics and Activities</a:t>
            </a:r>
            <a:endParaRPr sz="3000"/>
          </a:p>
          <a:p>
            <a:pPr indent="-3619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3000"/>
              <a:t>Time Management Strategies</a:t>
            </a:r>
            <a:endParaRPr sz="3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7116" y="1660829"/>
            <a:ext cx="3110475" cy="244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3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practice Time Management?</a:t>
            </a:r>
            <a:endParaRPr/>
          </a:p>
        </p:txBody>
      </p:sp>
      <p:sp>
        <p:nvSpPr>
          <p:cNvPr id="188" name="Google Shape;188;p33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/>
          </a:bodyPr>
          <a:lstStyle/>
          <a:p>
            <a:pPr indent="-304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3000"/>
              <a:t>Planning ahead avoids last </a:t>
            </a:r>
            <a:r>
              <a:rPr lang="en" sz="3000"/>
              <a:t>minute</a:t>
            </a:r>
            <a:r>
              <a:rPr lang="en" sz="3000"/>
              <a:t> panic and reduces stress.</a:t>
            </a:r>
            <a:endParaRPr sz="3000"/>
          </a:p>
          <a:p>
            <a:pPr indent="-304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3000"/>
              <a:t>Can improve your academic performance.</a:t>
            </a:r>
            <a:endParaRPr sz="3000"/>
          </a:p>
          <a:p>
            <a:pPr indent="-304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3000"/>
              <a:t>Builds responsibility.</a:t>
            </a:r>
            <a:endParaRPr sz="3000"/>
          </a:p>
          <a:p>
            <a:pPr indent="-304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3000"/>
              <a:t>Helps you balance your school and personal life.</a:t>
            </a:r>
            <a:endParaRPr sz="3000"/>
          </a:p>
          <a:p>
            <a:pPr indent="-304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3000"/>
              <a:t>Prepares you for your future.</a:t>
            </a:r>
            <a:endParaRPr sz="3000"/>
          </a:p>
        </p:txBody>
      </p:sp>
      <p:pic>
        <p:nvPicPr>
          <p:cNvPr id="189" name="Google Shape;18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4725" y="1533425"/>
            <a:ext cx="4527600" cy="3020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Balancing Academics and Activities</a:t>
            </a:r>
            <a:endParaRPr/>
          </a:p>
        </p:txBody>
      </p:sp>
      <p:sp>
        <p:nvSpPr>
          <p:cNvPr id="195" name="Google Shape;195;p34"/>
          <p:cNvSpPr txBox="1"/>
          <p:nvPr>
            <p:ph idx="1" type="body"/>
          </p:nvPr>
        </p:nvSpPr>
        <p:spPr>
          <a:xfrm>
            <a:off x="311700" y="1505700"/>
            <a:ext cx="7244100" cy="29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Understand your priorities.</a:t>
            </a:r>
            <a:endParaRPr b="1" sz="1200"/>
          </a:p>
          <a:p>
            <a:pPr indent="-304800" lvl="0" marL="457200" marR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Make sure you put the most time towards your most important tasks. </a:t>
            </a:r>
            <a:endParaRPr sz="1200"/>
          </a:p>
          <a:p>
            <a:pPr indent="0" lvl="0" marL="457200" marR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/>
              <a:t>Know when to say no. </a:t>
            </a:r>
            <a:endParaRPr b="1" sz="1200"/>
          </a:p>
          <a:p>
            <a:pPr indent="-304800" lvl="0" marL="457200" marR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It’s important to follow through with all that you commit to. Make sure you don’t overload yourself.</a:t>
            </a:r>
            <a:endParaRPr sz="1200"/>
          </a:p>
          <a:p>
            <a:pPr indent="0" lvl="0" marL="457200" marR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/>
              <a:t>Plan out all your activities</a:t>
            </a:r>
            <a:endParaRPr b="1" sz="1200"/>
          </a:p>
          <a:p>
            <a:pPr indent="-304800" lvl="0" marL="457200" marR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Use a planner or google calendar to plan out all </a:t>
            </a:r>
            <a:r>
              <a:rPr lang="en" sz="1200"/>
              <a:t>your</a:t>
            </a:r>
            <a:r>
              <a:rPr lang="en" sz="1200"/>
              <a:t> tests, club meetings, sports, ect.</a:t>
            </a:r>
            <a:endParaRPr sz="1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Management Strategies.</a:t>
            </a:r>
            <a:endParaRPr/>
          </a:p>
        </p:txBody>
      </p:sp>
      <p:sp>
        <p:nvSpPr>
          <p:cNvPr id="201" name="Google Shape;201;p3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-325755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800"/>
              <a:t>Important vs Urgent tasks</a:t>
            </a:r>
            <a:endParaRPr sz="1800"/>
          </a:p>
          <a:p>
            <a:pPr indent="-325755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800"/>
              <a:t>Breaking big tasks into smaller tasks</a:t>
            </a:r>
            <a:endParaRPr sz="1800"/>
          </a:p>
          <a:p>
            <a:pPr indent="-325755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800"/>
              <a:t>Time blocking</a:t>
            </a:r>
            <a:endParaRPr sz="1800"/>
          </a:p>
          <a:p>
            <a:pPr indent="-325755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800"/>
              <a:t>Limiting </a:t>
            </a:r>
            <a:r>
              <a:rPr lang="en" sz="1800"/>
              <a:t>Distractions</a:t>
            </a:r>
            <a:endParaRPr sz="1800"/>
          </a:p>
          <a:p>
            <a:pPr indent="-325755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800"/>
              <a:t>Set goals for yourself</a:t>
            </a:r>
            <a:endParaRPr sz="18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February Meeting Password</a:t>
            </a:r>
            <a:endParaRPr/>
          </a:p>
        </p:txBody>
      </p:sp>
      <p:sp>
        <p:nvSpPr>
          <p:cNvPr id="207" name="Google Shape;207;p36"/>
          <p:cNvSpPr txBox="1"/>
          <p:nvPr>
            <p:ph idx="1" type="body"/>
          </p:nvPr>
        </p:nvSpPr>
        <p:spPr>
          <a:xfrm>
            <a:off x="964225" y="2023700"/>
            <a:ext cx="7215600" cy="19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Please type in all caps. </a:t>
            </a:r>
            <a:endParaRPr sz="30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/>
              <a:t>This is required to submit the attendance form. </a:t>
            </a:r>
            <a:endParaRPr sz="3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7"/>
          <p:cNvSpPr txBox="1"/>
          <p:nvPr>
            <p:ph type="title"/>
          </p:nvPr>
        </p:nvSpPr>
        <p:spPr>
          <a:xfrm>
            <a:off x="309750" y="514350"/>
            <a:ext cx="8524500" cy="606900"/>
          </a:xfrm>
          <a:prstGeom prst="rect">
            <a:avLst/>
          </a:prstGeom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88"/>
              <a:t>New Members join the ParentSquare Group:</a:t>
            </a:r>
            <a:endParaRPr sz="3088"/>
          </a:p>
        </p:txBody>
      </p:sp>
      <p:sp>
        <p:nvSpPr>
          <p:cNvPr id="213" name="Google Shape;213;p37"/>
          <p:cNvSpPr txBox="1"/>
          <p:nvPr>
            <p:ph idx="1" type="body"/>
          </p:nvPr>
        </p:nvSpPr>
        <p:spPr>
          <a:xfrm>
            <a:off x="1466100" y="1514725"/>
            <a:ext cx="6211800" cy="6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ParentSquare Link: https://www.parentsquare.com/groups/join/nnjxatobtn 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214" name="Google Shape;214;p37"/>
          <p:cNvSpPr txBox="1"/>
          <p:nvPr/>
        </p:nvSpPr>
        <p:spPr>
          <a:xfrm>
            <a:off x="978150" y="2121613"/>
            <a:ext cx="7187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Slides will be posted on the NHS club page on the JCHS website</a:t>
            </a:r>
            <a:endParaRPr sz="1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p37"/>
          <p:cNvSpPr txBox="1"/>
          <p:nvPr/>
        </p:nvSpPr>
        <p:spPr>
          <a:xfrm>
            <a:off x="1143000" y="2822325"/>
            <a:ext cx="6858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Attendance</a:t>
            </a: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form posted on ParentSquare and will close at the end of Refuel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p37"/>
          <p:cNvSpPr txBox="1"/>
          <p:nvPr/>
        </p:nvSpPr>
        <p:spPr>
          <a:xfrm>
            <a:off x="773700" y="4048850"/>
            <a:ext cx="7596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Students, if you would like your parents to be included into the ParentSquare, send them the link above.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Officers!</a:t>
            </a:r>
            <a:endParaRPr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11700" y="1941500"/>
            <a:ext cx="8520600" cy="264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	</a:t>
            </a:r>
            <a:r>
              <a:rPr b="1" lang="en" sz="2000">
                <a:solidFill>
                  <a:schemeClr val="accent1"/>
                </a:solidFill>
              </a:rPr>
              <a:t>Secretary:</a:t>
            </a:r>
            <a:r>
              <a:rPr lang="en" sz="2000">
                <a:solidFill>
                  <a:schemeClr val="accent1"/>
                </a:solidFill>
              </a:rPr>
              <a:t> Tabytha Hartland -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tabythajh@madisoncity.k12.al.us</a:t>
            </a:r>
            <a:endParaRPr sz="2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       </a:t>
            </a:r>
            <a:r>
              <a:rPr b="1" lang="en" sz="2000">
                <a:solidFill>
                  <a:schemeClr val="accent1"/>
                </a:solidFill>
              </a:rPr>
              <a:t>Parliamentarian:</a:t>
            </a:r>
            <a:r>
              <a:rPr lang="en" sz="2000">
                <a:solidFill>
                  <a:schemeClr val="accent1"/>
                </a:solidFill>
              </a:rPr>
              <a:t> Prakya Velagapudi -  </a:t>
            </a:r>
            <a:r>
              <a:rPr lang="en" sz="2000" u="sng">
                <a:solidFill>
                  <a:schemeClr val="hlink"/>
                </a:solidFill>
                <a:hlinkClick r:id="rId4"/>
              </a:rPr>
              <a:t>prakyav@madisoncity.k12.al.us</a:t>
            </a:r>
            <a:r>
              <a:rPr lang="en" sz="2000">
                <a:solidFill>
                  <a:schemeClr val="accent1"/>
                </a:solidFill>
              </a:rPr>
              <a:t> </a:t>
            </a:r>
            <a:endParaRPr sz="2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	</a:t>
            </a:r>
            <a:r>
              <a:rPr b="1" lang="en" sz="2000">
                <a:solidFill>
                  <a:schemeClr val="accent1"/>
                </a:solidFill>
              </a:rPr>
              <a:t>Treasurer: </a:t>
            </a:r>
            <a:r>
              <a:rPr lang="en" sz="2000">
                <a:solidFill>
                  <a:schemeClr val="accent1"/>
                </a:solidFill>
              </a:rPr>
              <a:t>Clara Maehlmann - </a:t>
            </a:r>
            <a:r>
              <a:rPr lang="en" sz="2000" u="sng">
                <a:solidFill>
                  <a:schemeClr val="hlink"/>
                </a:solidFill>
                <a:hlinkClick r:id="rId5"/>
              </a:rPr>
              <a:t>claraem@madisoncity.k12.al.us</a:t>
            </a:r>
            <a:endParaRPr sz="2000">
              <a:solidFill>
                <a:schemeClr val="accent1"/>
              </a:solidFill>
            </a:endParaRPr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000">
                <a:solidFill>
                  <a:schemeClr val="accent1"/>
                </a:solidFill>
              </a:rPr>
              <a:t>Historian:</a:t>
            </a:r>
            <a:r>
              <a:rPr lang="en" sz="2000">
                <a:solidFill>
                  <a:schemeClr val="accent1"/>
                </a:solidFill>
              </a:rPr>
              <a:t> Aneesh Maruvada -  </a:t>
            </a:r>
            <a:r>
              <a:rPr lang="en" sz="2000" u="sng">
                <a:solidFill>
                  <a:schemeClr val="hlink"/>
                </a:solidFill>
                <a:hlinkClick r:id="rId6"/>
              </a:rPr>
              <a:t>aneeshcm@madisoncity.k12.al.us</a:t>
            </a:r>
            <a:r>
              <a:rPr lang="en" sz="2000">
                <a:solidFill>
                  <a:schemeClr val="accent1"/>
                </a:solidFill>
              </a:rPr>
              <a:t> </a:t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584700" y="686600"/>
            <a:ext cx="7974600" cy="314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Do not forget, </a:t>
            </a:r>
            <a:r>
              <a:rPr lang="en" sz="4800"/>
              <a:t>we have a required password to submit the attendance form</a:t>
            </a:r>
            <a:endParaRPr sz="4800"/>
          </a:p>
        </p:txBody>
      </p:sp>
      <p:sp>
        <p:nvSpPr>
          <p:cNvPr id="84" name="Google Shape;84;p16"/>
          <p:cNvSpPr txBox="1"/>
          <p:nvPr/>
        </p:nvSpPr>
        <p:spPr>
          <a:xfrm>
            <a:off x="163350" y="4319675"/>
            <a:ext cx="881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Please get out your school Chromebook and open the attendance Google Form. </a:t>
            </a:r>
            <a:endParaRPr sz="1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NHS Oath</a:t>
            </a:r>
            <a:endParaRPr/>
          </a:p>
        </p:txBody>
      </p:sp>
      <p:sp>
        <p:nvSpPr>
          <p:cNvPr id="90" name="Google Shape;90;p17"/>
          <p:cNvSpPr txBox="1"/>
          <p:nvPr/>
        </p:nvSpPr>
        <p:spPr>
          <a:xfrm>
            <a:off x="523525" y="1504394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968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b="1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 pledge to maintain high scholastic standing,</a:t>
            </a:r>
            <a:endParaRPr b="1"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968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b="1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To endeavor intelligently and courageously to be a leader,</a:t>
            </a:r>
            <a:endParaRPr b="1"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968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b="1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To give of myself freely in service to others, </a:t>
            </a:r>
            <a:endParaRPr b="1"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968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b="1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And to hold as fundamental and worthy an untarnished character.</a:t>
            </a:r>
            <a:endParaRPr b="1"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968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b="1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In so doing, I shall prove myself worthy</a:t>
            </a:r>
            <a:endParaRPr b="1"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9685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b="1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Of a place in the National Honor Society</a:t>
            </a:r>
            <a:endParaRPr b="1"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Member Expectations</a:t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1505700"/>
            <a:ext cx="85206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General requirements: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Be a sophomore, junior, or senior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Have a weighted GPA of 3.75 or higher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Complete 20 service hours by April and attend the Induction Ceremony in May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Complete and submit a new member application by </a:t>
            </a:r>
            <a:r>
              <a:rPr b="1" lang="en" sz="1700">
                <a:solidFill>
                  <a:schemeClr val="accent1"/>
                </a:solidFill>
              </a:rPr>
              <a:t>September 12</a:t>
            </a:r>
            <a:endParaRPr b="1" sz="1700">
              <a:solidFill>
                <a:schemeClr val="accen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Turn in a HARD COPY of the application to Mr. Thomas in A109.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Place your </a:t>
            </a:r>
            <a:r>
              <a:rPr lang="en" sz="1700">
                <a:solidFill>
                  <a:schemeClr val="accent1"/>
                </a:solidFill>
              </a:rPr>
              <a:t>application</a:t>
            </a:r>
            <a:r>
              <a:rPr lang="en" sz="1700">
                <a:solidFill>
                  <a:schemeClr val="accent1"/>
                </a:solidFill>
              </a:rPr>
              <a:t> in a large envelope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Include your updated report card and new member dues ($20) in the envelope</a:t>
            </a:r>
            <a:endParaRPr sz="1700">
              <a:solidFill>
                <a:schemeClr val="accent1"/>
              </a:solidFill>
            </a:endParaRPr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■"/>
            </a:pPr>
            <a:r>
              <a:rPr lang="en" sz="1700">
                <a:solidFill>
                  <a:schemeClr val="accent1"/>
                </a:solidFill>
              </a:rPr>
              <a:t>Print your report card from PowerSchool</a:t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Membership R</a:t>
            </a:r>
            <a:r>
              <a:rPr lang="en"/>
              <a:t>equirements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423150"/>
            <a:ext cx="8520600" cy="36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Complete 20 service hours by Apri</a:t>
            </a:r>
            <a:r>
              <a:rPr lang="en" sz="1700">
                <a:solidFill>
                  <a:schemeClr val="accent1"/>
                </a:solidFill>
              </a:rPr>
              <a:t>l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Save all physical copies of completed service hour sheets to turn in by April 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Scan and keep duplicate copies of your original service hour sheets to have for proof if the original copies get lost in the submitting process.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Maintain a weighted 3.75 GPA throughout the school year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Attend the mandatory monthly meetings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Attendance QR code is the last slide of every meeting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2 excused </a:t>
            </a:r>
            <a:r>
              <a:rPr lang="en" sz="1700">
                <a:solidFill>
                  <a:schemeClr val="accent1"/>
                </a:solidFill>
              </a:rPr>
              <a:t>absences</a:t>
            </a:r>
            <a:r>
              <a:rPr lang="en" sz="1700">
                <a:solidFill>
                  <a:schemeClr val="accent1"/>
                </a:solidFill>
              </a:rPr>
              <a:t> allowed </a:t>
            </a:r>
            <a:endParaRPr sz="1700">
              <a:solidFill>
                <a:schemeClr val="accent1"/>
              </a:solidFill>
            </a:endParaRPr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■"/>
            </a:pPr>
            <a:r>
              <a:rPr lang="en" sz="1700">
                <a:solidFill>
                  <a:schemeClr val="accent1"/>
                </a:solidFill>
              </a:rPr>
              <a:t>Complete the Absence Form that is sent out in the ParentSquare</a:t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Service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4572000" y="246600"/>
            <a:ext cx="4166400" cy="46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Must be unpaid volunteer work that helps the community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What DOES NOT count: paid work, tutoring and/or babysitting a family member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Double-dipping allowed for this year 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Hours will NOT be accepted without proper documentation!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Keep all original service hour record sheets and their duplicate copies in a safe place until the April deadline.</a:t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 Hours Guidelines:</a:t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11700" y="1376425"/>
            <a:ext cx="8520600" cy="39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❖"/>
            </a:pPr>
            <a:r>
              <a:rPr lang="en" sz="1900">
                <a:solidFill>
                  <a:schemeClr val="accent1"/>
                </a:solidFill>
              </a:rPr>
              <a:t>20 Service hours must be completed by the first week of April</a:t>
            </a:r>
            <a:endParaRPr sz="1900">
              <a:solidFill>
                <a:schemeClr val="accent1"/>
              </a:solidFill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❖"/>
            </a:pPr>
            <a:r>
              <a:rPr lang="en" sz="1900">
                <a:solidFill>
                  <a:schemeClr val="accent1"/>
                </a:solidFill>
              </a:rPr>
              <a:t>10 hour caps are placed upon the following service activities:</a:t>
            </a:r>
            <a:endParaRPr sz="1900">
              <a:solidFill>
                <a:schemeClr val="accent1"/>
              </a:solidFill>
            </a:endParaRPr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➢"/>
            </a:pPr>
            <a:r>
              <a:rPr lang="en" sz="1900">
                <a:solidFill>
                  <a:schemeClr val="accent1"/>
                </a:solidFill>
              </a:rPr>
              <a:t>Summer Hours (June-July)</a:t>
            </a:r>
            <a:endParaRPr sz="1900">
              <a:solidFill>
                <a:schemeClr val="accent1"/>
              </a:solidFill>
            </a:endParaRPr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➢"/>
            </a:pPr>
            <a:r>
              <a:rPr lang="en" sz="1900">
                <a:solidFill>
                  <a:schemeClr val="accent1"/>
                </a:solidFill>
              </a:rPr>
              <a:t>Weekly Religious Events</a:t>
            </a:r>
            <a:endParaRPr sz="1900">
              <a:solidFill>
                <a:schemeClr val="accent1"/>
              </a:solidFill>
            </a:endParaRPr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➢"/>
            </a:pPr>
            <a:r>
              <a:rPr lang="en" sz="1900">
                <a:solidFill>
                  <a:schemeClr val="accent1"/>
                </a:solidFill>
              </a:rPr>
              <a:t>Donations</a:t>
            </a:r>
            <a:endParaRPr sz="1900">
              <a:solidFill>
                <a:schemeClr val="accent1"/>
              </a:solidFill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❖"/>
            </a:pPr>
            <a:r>
              <a:rPr lang="en" sz="1900">
                <a:solidFill>
                  <a:schemeClr val="accent1"/>
                </a:solidFill>
              </a:rPr>
              <a:t>You must utilize the Service Hour Form on the JC Website</a:t>
            </a:r>
            <a:endParaRPr sz="1900">
              <a:solidFill>
                <a:schemeClr val="accent1"/>
              </a:solidFill>
            </a:endParaRPr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➢"/>
            </a:pPr>
            <a:r>
              <a:rPr lang="en" sz="1900">
                <a:solidFill>
                  <a:schemeClr val="accent1"/>
                </a:solidFill>
              </a:rPr>
              <a:t>Hours not documented with supervisor signature will not be counted!</a:t>
            </a:r>
            <a:endParaRPr sz="1900">
              <a:solidFill>
                <a:schemeClr val="accent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